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5.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6.xml" ContentType="application/vnd.openxmlformats-officedocument.presentationml.comments+xml"/>
  <Override PartName="/ppt/notesSlides/notesSlide22.xml" ContentType="application/vnd.openxmlformats-officedocument.presentationml.notesSlide+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24"/>
  </p:notesMasterIdLst>
  <p:handoutMasterIdLst>
    <p:handoutMasterId r:id="rId25"/>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49" r:id="rId15"/>
    <p:sldId id="363" r:id="rId16"/>
    <p:sldId id="353" r:id="rId17"/>
    <p:sldId id="297" r:id="rId18"/>
    <p:sldId id="335" r:id="rId19"/>
    <p:sldId id="343" r:id="rId20"/>
    <p:sldId id="329" r:id="rId21"/>
    <p:sldId id="346" r:id="rId22"/>
    <p:sldId id="333" r:id="rId23"/>
  </p:sldIdLst>
  <p:sldSz cx="12190413" cy="6859588"/>
  <p:notesSz cx="6858000" cy="9144000"/>
  <p:embeddedFontLst>
    <p:embeddedFont>
      <p:font typeface="굴림체" panose="020B0609000101010101" pitchFamily="49" charset="-127"/>
      <p:regular r:id="rId26"/>
    </p:embeddedFont>
    <p:embeddedFont>
      <p:font typeface="맑은 고딕" panose="020B0503020000020004" pitchFamily="34" charset="-127"/>
      <p:regular r:id="rId27"/>
      <p:bold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Noto Sans" panose="020B0604020202020204" charset="0"/>
      <p:regular r:id="rId35"/>
      <p:bold r:id="rId36"/>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7"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93387" autoAdjust="0"/>
  </p:normalViewPr>
  <p:slideViewPr>
    <p:cSldViewPr snapToGrid="0">
      <p:cViewPr varScale="1">
        <p:scale>
          <a:sx n="62" d="100"/>
          <a:sy n="62" d="100"/>
        </p:scale>
        <p:origin x="224" y="48"/>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9T22:10:03.041" idx="2">
    <p:pos x="7101" y="1752"/>
    <p:text>Update graph by Season/year vs Wins</p:text>
    <p:extLst>
      <p:ext uri="{C676402C-5697-4E1C-873F-D02D1690AC5C}">
        <p15:threadingInfo xmlns:p15="http://schemas.microsoft.com/office/powerpoint/2012/main" timeZoneBias="240"/>
      </p:ext>
    </p:extLst>
  </p:cm>
  <p:cm authorId="1" dt="2021-04-11T02:33:47.622" idx="15">
    <p:pos x="7101" y="1888"/>
    <p:text>Is it possible to have grid lines in the graph?</p:text>
    <p:extLst>
      <p:ext uri="{C676402C-5697-4E1C-873F-D02D1690AC5C}">
        <p15:threadingInfo xmlns:p15="http://schemas.microsoft.com/office/powerpoint/2012/main" timeZoneBias="240">
          <p15:parentCm authorId="1" idx="2"/>
        </p15:threadingInfo>
      </p:ext>
    </p:extLst>
  </p:cm>
  <p:cm authorId="2" dt="2021-04-11T15:34:18.952" idx="2">
    <p:pos x="7101" y="2024"/>
    <p:text>If there is time</p:text>
    <p:extLst>
      <p:ext uri="{C676402C-5697-4E1C-873F-D02D1690AC5C}">
        <p15:threadingInfo xmlns:p15="http://schemas.microsoft.com/office/powerpoint/2012/main" timeZoneBias="240">
          <p15:parentCm authorId="1"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9T23:28:09.953" idx="12">
    <p:pos x="7277" y="1135"/>
    <p:text>Cindy to create a TOR (Kyle Lowey) player profile for one game, salary, and player,</p:text>
    <p:extLst>
      <p:ext uri="{C676402C-5697-4E1C-873F-D02D1690AC5C}">
        <p15:threadingInfo xmlns:p15="http://schemas.microsoft.com/office/powerpoint/2012/main" timeZoneBias="240"/>
      </p:ext>
    </p:extLst>
  </p:cm>
  <p:cm authorId="2" dt="2021-04-11T15:40:01.591" idx="4">
    <p:pos x="7277" y="1271"/>
    <p:text>Fix the salary, remove some stats and reorder</p:text>
    <p:extLst>
      <p:ext uri="{C676402C-5697-4E1C-873F-D02D1690AC5C}">
        <p15:threadingInfo xmlns:p15="http://schemas.microsoft.com/office/powerpoint/2012/main" timeZoneBias="240">
          <p15:parentCm authorId="1" idx="1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4-11T15:40:51.505" idx="5">
    <p:pos x="10" y="10"/>
    <p:text>Cindy is going to fix the axis and the legends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4-11T15:41:06.208" idx="6">
    <p:pos x="10" y="10"/>
    <p:text>Cindy is going to fix the axis and the legends</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4-11T02:49:20.084" idx="20">
    <p:pos x="10" y="10"/>
    <p:text>Bhavika update only slide.</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4-11T02:48:45.357" idx="18">
    <p:pos x="10" y="10"/>
    <p:text>Previous copy for deletion</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4-11T02:49:09.654" idx="19">
    <p:pos x="10" y="10"/>
    <p:text>Dennis animated copy with notes</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3-pointers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3-pointers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2021-04-12</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important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Second phase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identify the underperformers (based on the features identified in the Phase 1) and replace them with non-Toronto players who rate better for those features.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is an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 the Toronto stats for 2019-2020, Establish the baseline for performance for the 3 important features, Select Toronto player with the below average performance for those and above average performance for Non-Toronto players. We made sure no not pick the top players from the rosters from the other teams. We replace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run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should give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The average plus minus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Shamorie Ponds had a higher PER, but overall, his performance is under the average.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TOR Average Stats]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baseline to select the replaced players from NON-TORONTO Teams.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as we know the TOP players are not able to be obtained, so we set both lower and upper limit;</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$8.4M.</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 NON-TOR Replaced Players]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has slight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6 players stats were listed on the graph. The first 3 are the current Toronto Raptors players. 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02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03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2104836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r>
              <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Fondly and informally called “We the north”.</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finally became the champions for the first time in 2019. This chart shows the wins for each season for the Toronto Raptors. The team’s performance has been in decline after.</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There are qualitative factors that affect the performance of a player and are beyond the scope of this project. These include but are not limited to the player’s: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is a player selected to be replaced on the Toronto roster. Ponds who is new to the roster with only 4 regular season games is seen as a low-value player in terms of PLUS_MINUS and PIE but has a very high PER. This mainly is due to a lack of usage, but additional data is required.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br>
              <a:rPr lang="en-CA" sz="1800" dirty="0">
                <a:effectLst/>
                <a:latin typeface="+mn-lt"/>
                <a:ea typeface="Yu Mincho" panose="02020400000000000000" pitchFamily="18" charset="-128"/>
              </a:rPr>
            </a:b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latin typeface="+mn-lt"/>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Main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feature values in PLUS_MINUS, PER, and PIE compared to their current roster. These statistics hold potential values in producing team wins and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higher important feature values than the average Toronto player 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determine what features affect team wins/losses and predict how they can be improved/reduced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determine which features are important to the Toronto Raptors team to produce more wins in the regular season and the playoffs.</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closely represents the players of the current era, the scope of this analysis was to focus on the historical player data from 2005 to 2020 as this. </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performance baseline of the team and players was established using the data for the Toronto Raptors 2019-2020 season. </a:t>
            </a:r>
          </a:p>
          <a:p>
            <a:pPr marL="0" marR="0" latinLnBrk="0">
              <a:lnSpc>
                <a:spcPct val="115000"/>
              </a:lnSpc>
              <a:spcBef>
                <a:spcPts val="720"/>
              </a:spcBef>
              <a:spcAft>
                <a:spcPts val="0"/>
              </a:spcAft>
            </a:pP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US"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To simplify the analysis, the following assumptions were made:</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Changes are only applied to the Toronto Raptors; the statistics from other teams are not affected or changed.</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Obtaining any players is up to the Toronto GM to determine if they will pursue the player via free agency, trading of players, etc.</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data collection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sng"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We are using endpoint </a:t>
            </a:r>
            <a:r>
              <a:rPr lang="en-US" sz="2000" i="0" dirty="0" err="1">
                <a:effectLst/>
                <a:latin typeface="+mn-lt"/>
                <a:ea typeface="Calibri" panose="020F0502020204030204" pitchFamily="34" charset="0"/>
                <a:cs typeface="Calibri" panose="020F0502020204030204" pitchFamily="34" charset="0"/>
              </a:rPr>
              <a:t>playergamelogs</a:t>
            </a:r>
            <a:r>
              <a:rPr lang="en-US" sz="2000" dirty="0">
                <a:effectLst/>
                <a:latin typeface="+mn-lt"/>
                <a:ea typeface="Calibri" panose="020F0502020204030204" pitchFamily="34" charset="0"/>
                <a:cs typeface="Calibri" panose="020F0502020204030204" pitchFamily="34" charset="0"/>
              </a:rPr>
              <a:t>. </a:t>
            </a:r>
            <a:r>
              <a:rPr lang="en-US" sz="2000" i="0" dirty="0">
                <a:effectLst/>
                <a:latin typeface="+mn-lt"/>
                <a:ea typeface="Calibri" panose="020F0502020204030204" pitchFamily="34" charset="0"/>
                <a:cs typeface="Calibri" panose="020F0502020204030204" pitchFamily="34" charset="0"/>
              </a:rPr>
              <a:t>It fetches player statistics for each game. This dataset consists of more than 450k </a:t>
            </a:r>
            <a:r>
              <a:rPr lang="en-US" altLang="ko-KR" sz="2000" i="0" kern="1200" dirty="0">
                <a:solidFill>
                  <a:schemeClr val="tx1"/>
                </a:solidFill>
                <a:latin typeface="+mn-lt"/>
                <a:ea typeface="+mn-ea"/>
                <a:cs typeface="Calibri" panose="020F0502020204030204" pitchFamily="34" charset="0"/>
              </a:rPr>
              <a:t>rows. We are using 36 features. </a:t>
            </a:r>
            <a:r>
              <a:rPr lang="en-US" sz="2000" b="0" i="0" kern="1200" dirty="0">
                <a:solidFill>
                  <a:schemeClr val="tx1"/>
                </a:solidFill>
                <a:latin typeface="+mn-lt"/>
                <a:ea typeface="+mn-ea"/>
                <a:cs typeface="Calibri" panose="020F0502020204030204" pitchFamily="34" charset="0"/>
              </a:rPr>
              <a:t>It has 15K records for the Toronto Raptors alone. </a:t>
            </a:r>
            <a:r>
              <a:rPr lang="en-US" sz="2000" dirty="0">
                <a:effectLst/>
                <a:latin typeface="+mn-lt"/>
                <a:ea typeface="Calibri" panose="020F0502020204030204" pitchFamily="34" charset="0"/>
                <a:cs typeface="Calibri" panose="020F0502020204030204" pitchFamily="34" charset="0"/>
              </a:rPr>
              <a:t>We are only showing a few features here, this dataset acts as the main data source for the analysis.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NBA webservice does not provide the salary data. Historical salary data was drawn from ESPN website and the future salary data from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 These were obtained using web scraping in python. We are looking at currently active 489 NBA players.</a:t>
            </a:r>
            <a:r>
              <a:rPr lang="en-US" sz="1800" b="0" i="0" u="none" strike="noStrike" cap="none" dirty="0">
                <a:solidFill>
                  <a:schemeClr val="dk1"/>
                </a:solidFill>
                <a:latin typeface="+mn-lt"/>
                <a:cs typeface="Calibri" panose="020F0502020204030204" pitchFamily="34" charset="0"/>
                <a:sym typeface="Arial"/>
              </a:rPr>
              <a:t> </a:t>
            </a:r>
            <a:r>
              <a:rPr lang="en-US" sz="1800" dirty="0">
                <a:solidFill>
                  <a:srgbClr val="2D2E2D"/>
                </a:solidFill>
                <a:latin typeface="+mn-lt"/>
                <a:cs typeface="Calibri" panose="020F0502020204030204" pitchFamily="34" charset="0"/>
              </a:rPr>
              <a:t>We can relate this table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the Primary Objective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1"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is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These are advanced NBA statistics analysts used to distinguish player utilization or effectiveness which we use later in our modeling and analysis. We selected to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 the target variable, prepare data by season type, Drop strongly correlated features.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build different models, identify Top 3 important features for winning, Compare the performances of the models and select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latinLnBrk="0"/>
            <a:r>
              <a:rPr lang="en-US" sz="1400" b="1" i="0" u="none" strike="noStrike" cap="none" dirty="0">
                <a:solidFill>
                  <a:schemeClr val="dk1"/>
                </a:solidFill>
                <a:effectLst/>
                <a:latin typeface="+mn-lt"/>
                <a:ea typeface="Arial"/>
                <a:cs typeface="Arial"/>
                <a:sym typeface="Arial"/>
              </a:rPr>
              <a:t>[Cindy to take over]</a:t>
            </a:r>
            <a:endParaRPr lang="en-US" sz="1400" b="0" i="0" u="none" strike="noStrike" cap="none" dirty="0">
              <a:solidFill>
                <a:schemeClr val="dk1"/>
              </a:solidFill>
              <a:effectLst/>
              <a:latin typeface="+mn-lt"/>
              <a:ea typeface="Arial"/>
              <a:cs typeface="Arial"/>
              <a:sym typeface="Arial"/>
            </a:endParaRPr>
          </a:p>
          <a:p>
            <a:pPr marL="0" latinLnBrk="0"/>
            <a:r>
              <a:rPr lang="en-US" sz="1400" b="0" i="0" u="none" strike="noStrike" cap="none" dirty="0">
                <a:solidFill>
                  <a:schemeClr val="dk1"/>
                </a:solidFill>
                <a:effectLst/>
                <a:latin typeface="+mn-lt"/>
                <a:ea typeface="Arial"/>
                <a:cs typeface="Arial"/>
                <a:sym typeface="Arial"/>
              </a:rPr>
              <a:t>Thank you, </a:t>
            </a:r>
            <a:r>
              <a:rPr lang="en-US" sz="1400" b="1" i="0" u="none" strike="noStrike" cap="none" dirty="0" err="1">
                <a:solidFill>
                  <a:schemeClr val="dk1"/>
                </a:solidFill>
                <a:effectLst/>
                <a:latin typeface="+mn-lt"/>
                <a:ea typeface="Arial"/>
                <a:cs typeface="Arial"/>
                <a:sym typeface="Arial"/>
              </a:rPr>
              <a:t>Bhavika</a:t>
            </a:r>
            <a:r>
              <a:rPr lang="en-US" sz="1400" b="0" i="0" u="none" strike="noStrike" cap="none" dirty="0">
                <a:solidFill>
                  <a:schemeClr val="dk1"/>
                </a:solidFill>
                <a:effectLst/>
                <a:latin typeface="+mn-lt"/>
                <a:ea typeface="Arial"/>
                <a:cs typeface="Arial"/>
                <a:sym typeface="Arial"/>
              </a:rPr>
              <a:t>. </a:t>
            </a:r>
            <a:r>
              <a:rPr lang="en-US" sz="1400" baseline="0" dirty="0">
                <a:latin typeface="+mn-lt"/>
              </a:rPr>
              <a:t>I will continue on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Next,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Kyle]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From the chart, Kyle had the highest PIE with a value of 17.9.</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comments" Target="../comments/commen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comments" Target="../comments/commen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 presetClass="entr" presetSubtype="0" fill="hold" grpId="2"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3"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2193278948"/>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4980" y="1752600"/>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2763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6422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6526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6774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4506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2239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20821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18856" y="5885546"/>
            <a:ext cx="5959549"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357266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Reference Instructions</a:t>
            </a:r>
          </a:p>
        </p:txBody>
      </p:sp>
      <p:sp>
        <p:nvSpPr>
          <p:cNvPr id="23" name="TextBox 22">
            <a:extLst>
              <a:ext uri="{FF2B5EF4-FFF2-40B4-BE49-F238E27FC236}">
                <a16:creationId xmlns:a16="http://schemas.microsoft.com/office/drawing/2014/main" id="{42505A98-089C-4135-8D4D-6B5372437017}"/>
              </a:ext>
            </a:extLst>
          </p:cNvPr>
          <p:cNvSpPr txBox="1"/>
          <p:nvPr/>
        </p:nvSpPr>
        <p:spPr>
          <a:xfrm>
            <a:off x="1524000" y="1401041"/>
            <a:ext cx="9032240" cy="4708981"/>
          </a:xfrm>
          <a:prstGeom prst="rect">
            <a:avLst/>
          </a:prstGeom>
          <a:noFill/>
        </p:spPr>
        <p:txBody>
          <a:bodyPr wrap="square">
            <a:spAutoFit/>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Cover: Informative title, team number and member names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Provide a brief background of organization/problem addressed.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Business problem/opportunity (stakeholder, challenge/opportunity, humanity considerations)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mining problem (supervised/unsupervised, explanatory/predictive, how to be deployed)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Evaluation (metrics of interest, benchmark, comparison)</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Implications – so what can business/org do with findings/actions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Recommendations (what should the client be aware of? problems you encountered, suggestions for future data collection or analysis, etc.)</a:t>
            </a:r>
            <a:endParaRPr lang="en-CA" sz="3200" dirty="0">
              <a:effectLst/>
              <a:ea typeface="Times New Roman" panose="02020603050405020304" pitchFamily="18" charset="0"/>
            </a:endParaRPr>
          </a:p>
        </p:txBody>
      </p:sp>
    </p:spTree>
    <p:extLst>
      <p:ext uri="{BB962C8B-B14F-4D97-AF65-F5344CB8AC3E}">
        <p14:creationId xmlns:p14="http://schemas.microsoft.com/office/powerpoint/2010/main" val="352671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dirty="0"/>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181659" y="2041246"/>
            <a:ext cx="5450900"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575757"/>
                </a:solidFill>
                <a:latin typeface="+mj-lt"/>
              </a:rPr>
              <a:t>Toronto Raptors only</a:t>
            </a:r>
          </a:p>
          <a:p>
            <a:pPr marL="342900" indent="-342900">
              <a:buFont typeface="Arial" panose="020B0604020202020204" pitchFamily="34" charset="0"/>
              <a:buChar char="•"/>
              <a:defRPr/>
            </a:pPr>
            <a:r>
              <a:rPr lang="en-US" altLang="ko-KR" sz="2800" i="1" dirty="0">
                <a:solidFill>
                  <a:srgbClr val="575757"/>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575757"/>
                </a:solidFill>
                <a:latin typeface="+mj-lt"/>
              </a:rPr>
              <a:t>Health</a:t>
            </a:r>
          </a:p>
          <a:p>
            <a:pPr marL="955045" lvl="1" indent="-457200">
              <a:buSzPct val="80000"/>
              <a:buFont typeface="Arial" panose="020B0604020202020204" pitchFamily="34" charset="0"/>
              <a:buChar char="•"/>
              <a:defRPr/>
            </a:pPr>
            <a:r>
              <a:rPr lang="en-US" altLang="ko-KR" sz="2400" i="1" dirty="0">
                <a:solidFill>
                  <a:srgbClr val="575757"/>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575757"/>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575757"/>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575757"/>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575757"/>
                </a:solidFill>
                <a:latin typeface="+mj-lt"/>
              </a:rPr>
              <a:t>Personal life</a:t>
            </a:r>
            <a:endParaRPr lang="en-US" altLang="ko-KR" sz="2400" b="1" i="1" dirty="0">
              <a:solidFill>
                <a:srgbClr val="575757"/>
              </a:solidFill>
              <a:latin typeface="+mj-lt"/>
            </a:endParaRPr>
          </a:p>
        </p:txBody>
      </p:sp>
    </p:spTree>
    <p:extLst>
      <p:ext uri="{BB962C8B-B14F-4D97-AF65-F5344CB8AC3E}">
        <p14:creationId xmlns:p14="http://schemas.microsoft.com/office/powerpoint/2010/main" val="1429745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Recommendations</a:t>
            </a:r>
          </a:p>
        </p:txBody>
      </p:sp>
      <p:sp>
        <p:nvSpPr>
          <p:cNvPr id="4" name="Content Placeholder 3">
            <a:extLst>
              <a:ext uri="{FF2B5EF4-FFF2-40B4-BE49-F238E27FC236}">
                <a16:creationId xmlns:a16="http://schemas.microsoft.com/office/drawing/2014/main" id="{C612FEC7-9FD1-43B1-8707-42F8A3CDA880}"/>
              </a:ext>
            </a:extLst>
          </p:cNvPr>
          <p:cNvSpPr>
            <a:spLocks noGrp="1"/>
          </p:cNvSpPr>
          <p:nvPr>
            <p:ph idx="1"/>
          </p:nvPr>
        </p:nvSpPr>
        <p:spPr/>
        <p:txBody>
          <a:bodyPr/>
          <a:lstStyle/>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Search for </a:t>
            </a:r>
            <a:r>
              <a:rPr lang="en-CA" sz="2000" dirty="0">
                <a:effectLst/>
                <a:latin typeface="Calibri" panose="020F0502020204030204" pitchFamily="34" charset="0"/>
                <a:ea typeface="Yu Mincho" panose="02020400000000000000" pitchFamily="18" charset="-128"/>
                <a:cs typeface="Calibri" panose="020F0502020204030204" pitchFamily="34" charset="0"/>
              </a:rPr>
              <a:t>Non-TOR players with </a:t>
            </a: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latin typeface="Calibri" panose="020F0502020204030204" pitchFamily="34" charset="0"/>
                <a:ea typeface="Yu Mincho" panose="02020400000000000000" pitchFamily="18" charset="-128"/>
                <a:cs typeface="Calibri" panose="020F0502020204030204" pitchFamily="34" charset="0"/>
              </a:rPr>
              <a:t>H</a:t>
            </a: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igher feature values in Plus/Minus, PER, and PIE compared to their current roster. ​ </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Field Goal % (FG_PCT) and 3-pointers % (FG3_PCT) for player offensive efficiency.</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Non-TOR players selection </a:t>
            </a:r>
            <a:r>
              <a:rPr lang="en-CA" sz="2000" dirty="0">
                <a:effectLst/>
                <a:latin typeface="Calibri" panose="020F0502020204030204" pitchFamily="34" charset="0"/>
                <a:ea typeface="Yu Mincho" panose="02020400000000000000" pitchFamily="18" charset="-128"/>
                <a:cs typeface="Calibri" panose="020F0502020204030204" pitchFamily="34" charset="0"/>
              </a:rPr>
              <a:t>higher important feature values than the average TOR player and a salary below the average of a TOR player.</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spcAft>
                <a:spcPts val="1000"/>
              </a:spcAft>
              <a:buFont typeface="Symbol" panose="05050102010706020507" pitchFamily="18" charset="2"/>
              <a:buChar char=""/>
            </a:pPr>
            <a:r>
              <a:rPr lang="en-US" dirty="0">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a:t>
            </a:r>
            <a:r>
              <a:rPr lang="en-CA" sz="2000" dirty="0">
                <a:effectLst/>
                <a:latin typeface="Calibri" panose="020F0502020204030204" pitchFamily="34" charset="0"/>
                <a:ea typeface="Yu Mincho" panose="02020400000000000000" pitchFamily="18" charset="-128"/>
                <a:cs typeface="Calibri" panose="020F0502020204030204" pitchFamily="34" charset="0"/>
              </a:rPr>
              <a:t>. We advocate exploring his utilization or replacing him.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latinLnBrk="0"/>
            <a:endParaRPr lang="en-CA" dirty="0"/>
          </a:p>
        </p:txBody>
      </p:sp>
    </p:spTree>
    <p:extLst>
      <p:ext uri="{BB962C8B-B14F-4D97-AF65-F5344CB8AC3E}">
        <p14:creationId xmlns:p14="http://schemas.microsoft.com/office/powerpoint/2010/main" val="244636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1B8356-9CE9-4080-89BF-AB7A30372319}"/>
              </a:ext>
            </a:extLst>
          </p:cNvPr>
          <p:cNvPicPr>
            <a:picLocks noChangeAspect="1"/>
          </p:cNvPicPr>
          <p:nvPr/>
        </p:nvPicPr>
        <p:blipFill>
          <a:blip r:embed="rId3"/>
          <a:stretch>
            <a:fillRect/>
          </a:stretch>
        </p:blipFill>
        <p:spPr>
          <a:xfrm>
            <a:off x="2528411" y="3220468"/>
            <a:ext cx="8382728" cy="3145809"/>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36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sp>
        <p:nvSpPr>
          <p:cNvPr id="3" name="Rectangle 2">
            <a:extLst>
              <a:ext uri="{FF2B5EF4-FFF2-40B4-BE49-F238E27FC236}">
                <a16:creationId xmlns:a16="http://schemas.microsoft.com/office/drawing/2014/main" id="{4C858607-0827-44AC-B853-0A395C5520E6}"/>
              </a:ext>
            </a:extLst>
          </p:cNvPr>
          <p:cNvSpPr/>
          <p:nvPr/>
        </p:nvSpPr>
        <p:spPr>
          <a:xfrm>
            <a:off x="5232401" y="3771900"/>
            <a:ext cx="5678738" cy="6477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10971372" cy="798753"/>
          </a:xfrm>
        </p:spPr>
        <p:txBody>
          <a:bodyPr/>
          <a:lstStyle/>
          <a:p>
            <a:r>
              <a:rPr lang="en-US" altLang="ko-KR" dirty="0"/>
              <a:t>Data Analysis – Phase 1</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par>
                                <p:cTn id="79" presetID="10"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par>
                                <p:cTn id="85" presetID="10" presetClass="entr" presetSubtype="0"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pPr marL="0" indent="0"/>
            <a:r>
              <a:rPr lang="en-US" altLang="en-US" sz="1200" dirty="0">
                <a:solidFill>
                  <a:srgbClr val="87334A"/>
                </a:solidFill>
              </a:rPr>
              <a:t>           PER=[ FGM x 85.910 + Steals x 53.897+ 3PTM x 51.757 + FTM x 46.845 + Blocks x 39.190 + </a:t>
            </a:r>
            <a:r>
              <a:rPr lang="en-US" altLang="en-US" sz="1200" dirty="0" err="1">
                <a:solidFill>
                  <a:srgbClr val="87334A"/>
                </a:solidFill>
              </a:rPr>
              <a:t>Offensive_Reb</a:t>
            </a:r>
            <a:r>
              <a:rPr lang="en-US" altLang="en-US" sz="1200" dirty="0">
                <a:solidFill>
                  <a:srgbClr val="87334A"/>
                </a:solidFill>
              </a:rPr>
              <a:t> x 39.190 + Assists x 34.677</a:t>
            </a:r>
          </a:p>
          <a:p>
            <a:pPr marL="0" indent="0"/>
            <a:r>
              <a:rPr lang="en-US" altLang="en-US" sz="1200" dirty="0">
                <a:solidFill>
                  <a:srgbClr val="87334A"/>
                </a:solidFill>
              </a:rPr>
              <a:t>                   + </a:t>
            </a:r>
            <a:r>
              <a:rPr lang="en-US" altLang="en-US" sz="1200" dirty="0" err="1">
                <a:solidFill>
                  <a:srgbClr val="87334A"/>
                </a:solidFill>
              </a:rPr>
              <a:t>Defensive_Reb</a:t>
            </a:r>
            <a:r>
              <a:rPr lang="en-US" altLang="en-US" sz="1200" dirty="0">
                <a:solidFill>
                  <a:srgbClr val="87334A"/>
                </a:solidFill>
              </a:rPr>
              <a:t> x 14.707 - Foul x 17.174 - </a:t>
            </a:r>
            <a:r>
              <a:rPr lang="en-US" altLang="en-US" sz="1200" dirty="0" err="1">
                <a:solidFill>
                  <a:srgbClr val="87334A"/>
                </a:solidFill>
              </a:rPr>
              <a:t>FT_Miss</a:t>
            </a:r>
            <a:r>
              <a:rPr lang="en-US" altLang="en-US" sz="1200" dirty="0">
                <a:solidFill>
                  <a:srgbClr val="87334A"/>
                </a:solidFill>
              </a:rPr>
              <a:t> x 20.091 - </a:t>
            </a:r>
            <a:r>
              <a:rPr lang="en-US" altLang="en-US" sz="1200" dirty="0" err="1">
                <a:solidFill>
                  <a:srgbClr val="87334A"/>
                </a:solidFill>
              </a:rPr>
              <a:t>FG_Miss</a:t>
            </a:r>
            <a:r>
              <a:rPr lang="en-US" altLang="en-US" sz="1200" dirty="0">
                <a:solidFill>
                  <a:srgbClr val="87334A"/>
                </a:solidFill>
              </a:rPr>
              <a:t> x 39.190- TO x 53.897 ] x (1 / Minutes)</a:t>
            </a:r>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990750" y="1111640"/>
            <a:ext cx="9590143" cy="56546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1200" dirty="0"/>
          </a:p>
          <a:p>
            <a:pPr marL="0" indent="0" algn="ctr"/>
            <a:r>
              <a:rPr lang="en-US" altLang="ko-KR" sz="2400" dirty="0">
                <a:solidFill>
                  <a:srgbClr val="87334A"/>
                </a:solidFill>
              </a:rPr>
              <a:t>Top 10 Toronto Raptors Player Impact </a:t>
            </a:r>
            <a:r>
              <a:rPr lang="en-US" altLang="ko-KR" dirty="0">
                <a:solidFill>
                  <a:srgbClr val="87334A"/>
                </a:solidFill>
              </a:rPr>
              <a:t>Estimate</a:t>
            </a:r>
            <a:r>
              <a:rPr lang="en-US" altLang="ko-KR" sz="2400" dirty="0">
                <a:solidFill>
                  <a:srgbClr val="87334A"/>
                </a:solidFill>
              </a:rPr>
              <a:t> (PIE) for Season Year 2019-20</a:t>
            </a:r>
          </a:p>
          <a:p>
            <a:pPr marL="0" indent="0" algn="ctr"/>
            <a:endParaRPr lang="en-US" altLang="ko-KR" sz="1200" b="1" dirty="0"/>
          </a:p>
          <a:p>
            <a:r>
              <a:rPr lang="en-US" altLang="en-US" sz="1200" dirty="0">
                <a:solidFill>
                  <a:srgbClr val="87334A"/>
                </a:solidFill>
              </a:rPr>
              <a:t>           </a:t>
            </a:r>
            <a:r>
              <a:rPr lang="en-CA" altLang="en-US" sz="1200" dirty="0">
                <a:solidFill>
                  <a:srgbClr val="87334A"/>
                </a:solidFill>
              </a:rPr>
              <a:t>PIE = [PTS + FGM + FTM - FGA - FTA + DREB + (0.5 * OREB) + AST + STL + (0.5 * BLK) - PF – TOV] / [</a:t>
            </a:r>
            <a:r>
              <a:rPr lang="en-CA" altLang="en-US" sz="1200" dirty="0" err="1">
                <a:solidFill>
                  <a:srgbClr val="87334A"/>
                </a:solidFill>
              </a:rPr>
              <a:t>GmPTS</a:t>
            </a:r>
            <a:r>
              <a:rPr lang="en-CA" altLang="en-US" sz="1200" dirty="0">
                <a:solidFill>
                  <a:srgbClr val="87334A"/>
                </a:solidFill>
              </a:rPr>
              <a:t> + </a:t>
            </a:r>
            <a:r>
              <a:rPr lang="en-CA" altLang="en-US" sz="1200" dirty="0" err="1">
                <a:solidFill>
                  <a:srgbClr val="87334A"/>
                </a:solidFill>
              </a:rPr>
              <a:t>GmFGM</a:t>
            </a:r>
            <a:r>
              <a:rPr lang="en-CA" altLang="en-US" sz="1200" dirty="0">
                <a:solidFill>
                  <a:srgbClr val="87334A"/>
                </a:solidFill>
              </a:rPr>
              <a:t> + </a:t>
            </a:r>
            <a:r>
              <a:rPr lang="en-CA" altLang="en-US" sz="1200" dirty="0" err="1">
                <a:solidFill>
                  <a:srgbClr val="87334A"/>
                </a:solidFill>
              </a:rPr>
              <a:t>GmFTM</a:t>
            </a:r>
            <a:r>
              <a:rPr lang="en-CA" altLang="en-US" sz="1200" dirty="0">
                <a:solidFill>
                  <a:srgbClr val="87334A"/>
                </a:solidFill>
              </a:rPr>
              <a:t> – </a:t>
            </a:r>
            <a:r>
              <a:rPr lang="en-CA" altLang="en-US" sz="1200" dirty="0" err="1">
                <a:solidFill>
                  <a:srgbClr val="87334A"/>
                </a:solidFill>
              </a:rPr>
              <a:t>GmFGA</a:t>
            </a:r>
            <a:endParaRPr lang="en-CA" altLang="en-US" sz="1200" dirty="0">
              <a:solidFill>
                <a:srgbClr val="87334A"/>
              </a:solidFill>
            </a:endParaRPr>
          </a:p>
          <a:p>
            <a:r>
              <a:rPr lang="en-CA" altLang="en-US" sz="1200" dirty="0">
                <a:solidFill>
                  <a:srgbClr val="87334A"/>
                </a:solidFill>
              </a:rPr>
              <a:t>	       - </a:t>
            </a:r>
            <a:r>
              <a:rPr lang="en-CA" altLang="en-US" sz="1200" dirty="0" err="1">
                <a:solidFill>
                  <a:srgbClr val="87334A"/>
                </a:solidFill>
              </a:rPr>
              <a:t>GmFTA</a:t>
            </a:r>
            <a:r>
              <a:rPr lang="en-CA" altLang="en-US" sz="1200" dirty="0">
                <a:solidFill>
                  <a:srgbClr val="87334A"/>
                </a:solidFill>
              </a:rPr>
              <a:t> + </a:t>
            </a:r>
            <a:r>
              <a:rPr lang="en-CA" altLang="en-US" sz="1200" dirty="0" err="1">
                <a:solidFill>
                  <a:srgbClr val="87334A"/>
                </a:solidFill>
              </a:rPr>
              <a:t>GmDREB</a:t>
            </a:r>
            <a:r>
              <a:rPr lang="en-CA" altLang="en-US" sz="1200" dirty="0">
                <a:solidFill>
                  <a:srgbClr val="87334A"/>
                </a:solidFill>
              </a:rPr>
              <a:t> + (0.5 * </a:t>
            </a:r>
            <a:r>
              <a:rPr lang="en-CA" altLang="en-US" sz="1200" dirty="0" err="1">
                <a:solidFill>
                  <a:srgbClr val="87334A"/>
                </a:solidFill>
              </a:rPr>
              <a:t>GmOREB</a:t>
            </a:r>
            <a:r>
              <a:rPr lang="en-CA" altLang="en-US" sz="1200" dirty="0">
                <a:solidFill>
                  <a:srgbClr val="87334A"/>
                </a:solidFill>
              </a:rPr>
              <a:t>) + </a:t>
            </a:r>
            <a:r>
              <a:rPr lang="en-CA" altLang="en-US" sz="1200" dirty="0" err="1">
                <a:solidFill>
                  <a:srgbClr val="87334A"/>
                </a:solidFill>
              </a:rPr>
              <a:t>GmAST</a:t>
            </a:r>
            <a:r>
              <a:rPr lang="en-CA" altLang="en-US" sz="1200" dirty="0">
                <a:solidFill>
                  <a:srgbClr val="87334A"/>
                </a:solidFill>
              </a:rPr>
              <a:t> + </a:t>
            </a:r>
            <a:r>
              <a:rPr lang="en-CA" altLang="en-US" sz="1200" dirty="0" err="1">
                <a:solidFill>
                  <a:srgbClr val="87334A"/>
                </a:solidFill>
              </a:rPr>
              <a:t>GmSTL</a:t>
            </a:r>
            <a:r>
              <a:rPr lang="en-CA" altLang="en-US" sz="1200" dirty="0">
                <a:solidFill>
                  <a:srgbClr val="87334A"/>
                </a:solidFill>
              </a:rPr>
              <a:t> + (0.5 * </a:t>
            </a:r>
            <a:r>
              <a:rPr lang="en-CA" altLang="en-US" sz="1200" dirty="0" err="1">
                <a:solidFill>
                  <a:srgbClr val="87334A"/>
                </a:solidFill>
              </a:rPr>
              <a:t>GmBLK</a:t>
            </a:r>
            <a:r>
              <a:rPr lang="en-CA" altLang="en-US" sz="1200" dirty="0">
                <a:solidFill>
                  <a:srgbClr val="87334A"/>
                </a:solidFill>
              </a:rPr>
              <a:t>) - </a:t>
            </a:r>
            <a:r>
              <a:rPr lang="en-CA" altLang="en-US" sz="1200" dirty="0" err="1">
                <a:solidFill>
                  <a:srgbClr val="87334A"/>
                </a:solidFill>
              </a:rPr>
              <a:t>GmPF</a:t>
            </a:r>
            <a:r>
              <a:rPr lang="en-CA" altLang="en-US" sz="1200" dirty="0">
                <a:solidFill>
                  <a:srgbClr val="87334A"/>
                </a:solidFill>
              </a:rPr>
              <a:t> – </a:t>
            </a:r>
            <a:r>
              <a:rPr lang="en-CA" altLang="en-US" sz="1200" dirty="0" err="1">
                <a:solidFill>
                  <a:srgbClr val="87334A"/>
                </a:solidFill>
              </a:rPr>
              <a:t>GmTOV</a:t>
            </a:r>
            <a:r>
              <a:rPr lang="en-CA" altLang="en-US" sz="1200" dirty="0">
                <a:solidFill>
                  <a:srgbClr val="87334A"/>
                </a:solidFill>
              </a:rPr>
              <a:t>]</a:t>
            </a: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14077</TotalTime>
  <Words>4505</Words>
  <Application>Microsoft Office PowerPoint</Application>
  <PresentationFormat>Custom</PresentationFormat>
  <Paragraphs>560</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Calibri</vt:lpstr>
      <vt:lpstr>Noto Sans</vt:lpstr>
      <vt:lpstr>굴림체</vt:lpstr>
      <vt:lpstr>Calibri Light</vt:lpstr>
      <vt:lpstr>Wingdings</vt:lpstr>
      <vt:lpstr>Symbol</vt:lpstr>
      <vt:lpstr>Arial</vt:lpstr>
      <vt:lpstr>맑은 고딕</vt:lpstr>
      <vt:lpstr>Office 테마</vt:lpstr>
      <vt:lpstr>PROJECT RAPTORS REBOUND</vt:lpstr>
      <vt:lpstr>The Client</vt:lpstr>
      <vt:lpstr>Objectives</vt:lpstr>
      <vt:lpstr>Data</vt:lpstr>
      <vt:lpstr>Initial Analysis</vt:lpstr>
      <vt:lpstr>Data Analysis – Phase 1</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lpstr>BLANK Delete everything from this slide onwards</vt:lpstr>
      <vt:lpstr>Reference Instructions</vt:lpstr>
      <vt:lpstr>[Template - Insert Title]</vt:lpstr>
      <vt:lpstr>PowerPoint Presentation</vt:lpstr>
      <vt:lpstr>Recommendations</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Cindy Guo</cp:lastModifiedBy>
  <cp:revision>402</cp:revision>
  <dcterms:created xsi:type="dcterms:W3CDTF">2010-02-01T08:03:16Z</dcterms:created>
  <dcterms:modified xsi:type="dcterms:W3CDTF">2021-04-13T00:54:34Z</dcterms:modified>
  <cp:category>www.slidemembers.com</cp:category>
</cp:coreProperties>
</file>